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4"/>
  </p:notesMasterIdLst>
  <p:sldIdLst>
    <p:sldId id="316" r:id="rId2"/>
    <p:sldId id="259" r:id="rId3"/>
    <p:sldId id="319" r:id="rId4"/>
    <p:sldId id="317" r:id="rId5"/>
    <p:sldId id="320" r:id="rId6"/>
    <p:sldId id="263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9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264" r:id="rId27"/>
    <p:sldId id="393" r:id="rId28"/>
    <p:sldId id="308" r:id="rId29"/>
    <p:sldId id="309" r:id="rId30"/>
    <p:sldId id="374" r:id="rId31"/>
    <p:sldId id="375" r:id="rId32"/>
    <p:sldId id="376" r:id="rId33"/>
    <p:sldId id="377" r:id="rId34"/>
    <p:sldId id="378" r:id="rId35"/>
    <p:sldId id="379" r:id="rId36"/>
    <p:sldId id="381" r:id="rId37"/>
    <p:sldId id="265" r:id="rId38"/>
    <p:sldId id="311" r:id="rId39"/>
    <p:sldId id="314" r:id="rId40"/>
    <p:sldId id="273" r:id="rId41"/>
    <p:sldId id="313" r:id="rId42"/>
    <p:sldId id="315" r:id="rId43"/>
    <p:sldId id="260" r:id="rId44"/>
    <p:sldId id="275" r:id="rId45"/>
    <p:sldId id="331" r:id="rId46"/>
    <p:sldId id="333" r:id="rId47"/>
    <p:sldId id="266" r:id="rId48"/>
    <p:sldId id="268" r:id="rId49"/>
    <p:sldId id="269" r:id="rId50"/>
    <p:sldId id="392" r:id="rId51"/>
    <p:sldId id="332" r:id="rId52"/>
    <p:sldId id="31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2DEF6E-68AC-4C07-A0F5-87C4303E8207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3A63B81-23AD-4114-B984-2970894F17ED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12A275F-DF91-41A8-B921-DE7EAA5867A4}" type="parTrans" cxnId="{B712B471-109D-43CD-B769-7842510BC8A5}">
      <dgm:prSet/>
      <dgm:spPr/>
      <dgm:t>
        <a:bodyPr/>
        <a:lstStyle/>
        <a:p>
          <a:endParaRPr lang="en-US"/>
        </a:p>
      </dgm:t>
    </dgm:pt>
    <dgm:pt modelId="{FCF45BCF-AF79-45AB-99A6-7DEFDE9E6D4E}" type="sibTrans" cxnId="{B712B471-109D-43CD-B769-7842510BC8A5}">
      <dgm:prSet/>
      <dgm:spPr/>
      <dgm:t>
        <a:bodyPr/>
        <a:lstStyle/>
        <a:p>
          <a:endParaRPr lang="en-US"/>
        </a:p>
      </dgm:t>
    </dgm:pt>
    <dgm:pt modelId="{CAD97708-7CC9-4A2B-8431-2724E54800A1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340A7FA2-0307-4303-8C7C-7450A69022B7}" type="parTrans" cxnId="{4AD13753-CF6D-4A3A-A400-EC8A2CB6D38E}">
      <dgm:prSet/>
      <dgm:spPr/>
      <dgm:t>
        <a:bodyPr/>
        <a:lstStyle/>
        <a:p>
          <a:endParaRPr lang="en-US"/>
        </a:p>
      </dgm:t>
    </dgm:pt>
    <dgm:pt modelId="{704104FB-5898-4D69-95DE-BBA6D6BFFAA8}" type="sibTrans" cxnId="{4AD13753-CF6D-4A3A-A400-EC8A2CB6D38E}">
      <dgm:prSet/>
      <dgm:spPr/>
      <dgm:t>
        <a:bodyPr/>
        <a:lstStyle/>
        <a:p>
          <a:endParaRPr lang="en-US"/>
        </a:p>
      </dgm:t>
    </dgm:pt>
    <dgm:pt modelId="{D2963C3F-1160-425B-8FA1-6D346B370FD9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E0FD5EDD-BFD6-4240-B19F-DF08BCAFF68D}" type="parTrans" cxnId="{BFD01D6F-136F-4562-8B5F-12FF7BC677C0}">
      <dgm:prSet/>
      <dgm:spPr/>
      <dgm:t>
        <a:bodyPr/>
        <a:lstStyle/>
        <a:p>
          <a:endParaRPr lang="en-US"/>
        </a:p>
      </dgm:t>
    </dgm:pt>
    <dgm:pt modelId="{C31E8D07-84FB-448E-AE1A-481D5FB2B864}" type="sibTrans" cxnId="{BFD01D6F-136F-4562-8B5F-12FF7BC677C0}">
      <dgm:prSet/>
      <dgm:spPr/>
      <dgm:t>
        <a:bodyPr/>
        <a:lstStyle/>
        <a:p>
          <a:endParaRPr lang="en-US"/>
        </a:p>
      </dgm:t>
    </dgm:pt>
    <dgm:pt modelId="{A133493D-D6D3-44A8-BD69-F9CA8E34F1AC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5EE7BD2-E4B9-4AD9-981F-45E8043BF08B}" type="sibTrans" cxnId="{005DC2F8-7567-483D-8F18-050EABD11994}">
      <dgm:prSet/>
      <dgm:spPr/>
      <dgm:t>
        <a:bodyPr/>
        <a:lstStyle/>
        <a:p>
          <a:endParaRPr lang="en-US"/>
        </a:p>
      </dgm:t>
    </dgm:pt>
    <dgm:pt modelId="{41A4FDF0-0DD3-4F71-B5B7-62B5E53CE639}" type="parTrans" cxnId="{005DC2F8-7567-483D-8F18-050EABD11994}">
      <dgm:prSet/>
      <dgm:spPr/>
      <dgm:t>
        <a:bodyPr/>
        <a:lstStyle/>
        <a:p>
          <a:endParaRPr lang="en-US"/>
        </a:p>
      </dgm:t>
    </dgm:pt>
    <dgm:pt modelId="{FADC8BA5-6165-4D38-9FA4-43D36660CDC5}" type="pres">
      <dgm:prSet presAssocID="{3B2DEF6E-68AC-4C07-A0F5-87C4303E8207}" presName="CompostProcess" presStyleCnt="0">
        <dgm:presLayoutVars>
          <dgm:dir/>
          <dgm:resizeHandles val="exact"/>
        </dgm:presLayoutVars>
      </dgm:prSet>
      <dgm:spPr/>
    </dgm:pt>
    <dgm:pt modelId="{5744F9D1-623A-4902-A608-03467E64D0A8}" type="pres">
      <dgm:prSet presAssocID="{3B2DEF6E-68AC-4C07-A0F5-87C4303E8207}" presName="arrow" presStyleLbl="bgShp" presStyleIdx="0" presStyleCnt="1" custScaleX="117647" custLinFactNeighborX="0" custLinFactNeighborY="-1875"/>
      <dgm:spPr/>
    </dgm:pt>
    <dgm:pt modelId="{77C1BACF-D2B6-4BB3-87FA-CF31E4364E8D}" type="pres">
      <dgm:prSet presAssocID="{3B2DEF6E-68AC-4C07-A0F5-87C4303E8207}" presName="linearProcess" presStyleCnt="0"/>
      <dgm:spPr/>
    </dgm:pt>
    <dgm:pt modelId="{AB7EEC41-4EBC-4DE1-8F48-186BF8CAE19E}" type="pres">
      <dgm:prSet presAssocID="{D3A63B81-23AD-4114-B984-2970894F17E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39ED1-E0F1-4CA5-8D24-667222912C02}" type="pres">
      <dgm:prSet presAssocID="{FCF45BCF-AF79-45AB-99A6-7DEFDE9E6D4E}" presName="sibTrans" presStyleCnt="0"/>
      <dgm:spPr/>
    </dgm:pt>
    <dgm:pt modelId="{7F610CB1-B331-47F4-8A6F-01621C613EE1}" type="pres">
      <dgm:prSet presAssocID="{A133493D-D6D3-44A8-BD69-F9CA8E34F1A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113E0-E361-4E19-A799-7AFBFA9CDDBC}" type="pres">
      <dgm:prSet presAssocID="{B5EE7BD2-E4B9-4AD9-981F-45E8043BF08B}" presName="sibTrans" presStyleCnt="0"/>
      <dgm:spPr/>
    </dgm:pt>
    <dgm:pt modelId="{A0C6088C-EA7D-4452-A697-D97CD6FD0E66}" type="pres">
      <dgm:prSet presAssocID="{D2963C3F-1160-425B-8FA1-6D346B370FD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09C47-8720-48EF-842F-05C577397106}" type="pres">
      <dgm:prSet presAssocID="{C31E8D07-84FB-448E-AE1A-481D5FB2B864}" presName="sibTrans" presStyleCnt="0"/>
      <dgm:spPr/>
    </dgm:pt>
    <dgm:pt modelId="{0E66F94E-F6CC-47A2-9EE4-F54824CB03E1}" type="pres">
      <dgm:prSet presAssocID="{CAD97708-7CC9-4A2B-8431-2724E54800A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D3DF37-25E7-4049-B2C8-40D241F4AB22}" type="presOf" srcId="{D2963C3F-1160-425B-8FA1-6D346B370FD9}" destId="{A0C6088C-EA7D-4452-A697-D97CD6FD0E66}" srcOrd="0" destOrd="0" presId="urn:microsoft.com/office/officeart/2005/8/layout/hProcess9"/>
    <dgm:cxn modelId="{BFD01D6F-136F-4562-8B5F-12FF7BC677C0}" srcId="{3B2DEF6E-68AC-4C07-A0F5-87C4303E8207}" destId="{D2963C3F-1160-425B-8FA1-6D346B370FD9}" srcOrd="2" destOrd="0" parTransId="{E0FD5EDD-BFD6-4240-B19F-DF08BCAFF68D}" sibTransId="{C31E8D07-84FB-448E-AE1A-481D5FB2B864}"/>
    <dgm:cxn modelId="{B712B471-109D-43CD-B769-7842510BC8A5}" srcId="{3B2DEF6E-68AC-4C07-A0F5-87C4303E8207}" destId="{D3A63B81-23AD-4114-B984-2970894F17ED}" srcOrd="0" destOrd="0" parTransId="{112A275F-DF91-41A8-B921-DE7EAA5867A4}" sibTransId="{FCF45BCF-AF79-45AB-99A6-7DEFDE9E6D4E}"/>
    <dgm:cxn modelId="{8F6A0DC0-D26C-430A-B6EC-24486B1535A6}" type="presOf" srcId="{3B2DEF6E-68AC-4C07-A0F5-87C4303E8207}" destId="{FADC8BA5-6165-4D38-9FA4-43D36660CDC5}" srcOrd="0" destOrd="0" presId="urn:microsoft.com/office/officeart/2005/8/layout/hProcess9"/>
    <dgm:cxn modelId="{ABB7078E-574E-479E-9ECE-4C3906B6D581}" type="presOf" srcId="{CAD97708-7CC9-4A2B-8431-2724E54800A1}" destId="{0E66F94E-F6CC-47A2-9EE4-F54824CB03E1}" srcOrd="0" destOrd="0" presId="urn:microsoft.com/office/officeart/2005/8/layout/hProcess9"/>
    <dgm:cxn modelId="{4AD13753-CF6D-4A3A-A400-EC8A2CB6D38E}" srcId="{3B2DEF6E-68AC-4C07-A0F5-87C4303E8207}" destId="{CAD97708-7CC9-4A2B-8431-2724E54800A1}" srcOrd="3" destOrd="0" parTransId="{340A7FA2-0307-4303-8C7C-7450A69022B7}" sibTransId="{704104FB-5898-4D69-95DE-BBA6D6BFFAA8}"/>
    <dgm:cxn modelId="{8F6D7091-C501-40E0-B66A-950E726178C7}" type="presOf" srcId="{D3A63B81-23AD-4114-B984-2970894F17ED}" destId="{AB7EEC41-4EBC-4DE1-8F48-186BF8CAE19E}" srcOrd="0" destOrd="0" presId="urn:microsoft.com/office/officeart/2005/8/layout/hProcess9"/>
    <dgm:cxn modelId="{005DC2F8-7567-483D-8F18-050EABD11994}" srcId="{3B2DEF6E-68AC-4C07-A0F5-87C4303E8207}" destId="{A133493D-D6D3-44A8-BD69-F9CA8E34F1AC}" srcOrd="1" destOrd="0" parTransId="{41A4FDF0-0DD3-4F71-B5B7-62B5E53CE639}" sibTransId="{B5EE7BD2-E4B9-4AD9-981F-45E8043BF08B}"/>
    <dgm:cxn modelId="{3FAA301A-08E1-4F84-BAC7-B628F539A4EB}" type="presOf" srcId="{A133493D-D6D3-44A8-BD69-F9CA8E34F1AC}" destId="{7F610CB1-B331-47F4-8A6F-01621C613EE1}" srcOrd="0" destOrd="0" presId="urn:microsoft.com/office/officeart/2005/8/layout/hProcess9"/>
    <dgm:cxn modelId="{38D02C24-3884-43C1-992B-375ADCD10680}" type="presParOf" srcId="{FADC8BA5-6165-4D38-9FA4-43D36660CDC5}" destId="{5744F9D1-623A-4902-A608-03467E64D0A8}" srcOrd="0" destOrd="0" presId="urn:microsoft.com/office/officeart/2005/8/layout/hProcess9"/>
    <dgm:cxn modelId="{98C16EB6-C752-489E-8E64-ABE40A60284D}" type="presParOf" srcId="{FADC8BA5-6165-4D38-9FA4-43D36660CDC5}" destId="{77C1BACF-D2B6-4BB3-87FA-CF31E4364E8D}" srcOrd="1" destOrd="0" presId="urn:microsoft.com/office/officeart/2005/8/layout/hProcess9"/>
    <dgm:cxn modelId="{AD3AE64E-646B-4D57-89B2-330509026E86}" type="presParOf" srcId="{77C1BACF-D2B6-4BB3-87FA-CF31E4364E8D}" destId="{AB7EEC41-4EBC-4DE1-8F48-186BF8CAE19E}" srcOrd="0" destOrd="0" presId="urn:microsoft.com/office/officeart/2005/8/layout/hProcess9"/>
    <dgm:cxn modelId="{5286CB8A-2DDA-42A3-BE20-A302F88477CA}" type="presParOf" srcId="{77C1BACF-D2B6-4BB3-87FA-CF31E4364E8D}" destId="{A7439ED1-E0F1-4CA5-8D24-667222912C02}" srcOrd="1" destOrd="0" presId="urn:microsoft.com/office/officeart/2005/8/layout/hProcess9"/>
    <dgm:cxn modelId="{015FE3D8-AFA7-4E1F-8AC7-1D23E54DE6D9}" type="presParOf" srcId="{77C1BACF-D2B6-4BB3-87FA-CF31E4364E8D}" destId="{7F610CB1-B331-47F4-8A6F-01621C613EE1}" srcOrd="2" destOrd="0" presId="urn:microsoft.com/office/officeart/2005/8/layout/hProcess9"/>
    <dgm:cxn modelId="{FE6238C8-61CA-4C4E-A5E7-AABBB760C893}" type="presParOf" srcId="{77C1BACF-D2B6-4BB3-87FA-CF31E4364E8D}" destId="{27E113E0-E361-4E19-A799-7AFBFA9CDDBC}" srcOrd="3" destOrd="0" presId="urn:microsoft.com/office/officeart/2005/8/layout/hProcess9"/>
    <dgm:cxn modelId="{15B4C3C3-216D-492B-B707-C995ACCCE384}" type="presParOf" srcId="{77C1BACF-D2B6-4BB3-87FA-CF31E4364E8D}" destId="{A0C6088C-EA7D-4452-A697-D97CD6FD0E66}" srcOrd="4" destOrd="0" presId="urn:microsoft.com/office/officeart/2005/8/layout/hProcess9"/>
    <dgm:cxn modelId="{75563C99-C9E0-4608-81C3-88F46056EE49}" type="presParOf" srcId="{77C1BACF-D2B6-4BB3-87FA-CF31E4364E8D}" destId="{BAD09C47-8720-48EF-842F-05C577397106}" srcOrd="5" destOrd="0" presId="urn:microsoft.com/office/officeart/2005/8/layout/hProcess9"/>
    <dgm:cxn modelId="{DBA836A6-11AD-43C7-9B5A-2D1F41BDB2A0}" type="presParOf" srcId="{77C1BACF-D2B6-4BB3-87FA-CF31E4364E8D}" destId="{0E66F94E-F6CC-47A2-9EE4-F54824CB03E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44F9D1-623A-4902-A608-03467E64D0A8}">
      <dsp:nvSpPr>
        <dsp:cNvPr id="0" name=""/>
        <dsp:cNvSpPr/>
      </dsp:nvSpPr>
      <dsp:spPr>
        <a:xfrm>
          <a:off x="2" y="0"/>
          <a:ext cx="8839195" cy="406400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4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B7EEC41-4EBC-4DE1-8F48-186BF8CAE19E}">
      <dsp:nvSpPr>
        <dsp:cNvPr id="0" name=""/>
        <dsp:cNvSpPr/>
      </dsp:nvSpPr>
      <dsp:spPr>
        <a:xfrm>
          <a:off x="3021" y="1219199"/>
          <a:ext cx="1962923" cy="162560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3021" y="1219199"/>
        <a:ext cx="1962923" cy="1625600"/>
      </dsp:txXfrm>
    </dsp:sp>
    <dsp:sp modelId="{7F610CB1-B331-47F4-8A6F-01621C613EE1}">
      <dsp:nvSpPr>
        <dsp:cNvPr id="0" name=""/>
        <dsp:cNvSpPr/>
      </dsp:nvSpPr>
      <dsp:spPr>
        <a:xfrm>
          <a:off x="2293099" y="1219199"/>
          <a:ext cx="1962923" cy="162560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/>
        </a:p>
      </dsp:txBody>
      <dsp:txXfrm>
        <a:off x="2293099" y="1219199"/>
        <a:ext cx="1962923" cy="1625600"/>
      </dsp:txXfrm>
    </dsp:sp>
    <dsp:sp modelId="{A0C6088C-EA7D-4452-A697-D97CD6FD0E66}">
      <dsp:nvSpPr>
        <dsp:cNvPr id="0" name=""/>
        <dsp:cNvSpPr/>
      </dsp:nvSpPr>
      <dsp:spPr>
        <a:xfrm>
          <a:off x="4583176" y="1219199"/>
          <a:ext cx="1962923" cy="162560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583176" y="1219199"/>
        <a:ext cx="1962923" cy="1625600"/>
      </dsp:txXfrm>
    </dsp:sp>
    <dsp:sp modelId="{0E66F94E-F6CC-47A2-9EE4-F54824CB03E1}">
      <dsp:nvSpPr>
        <dsp:cNvPr id="0" name=""/>
        <dsp:cNvSpPr/>
      </dsp:nvSpPr>
      <dsp:spPr>
        <a:xfrm>
          <a:off x="6873254" y="1219199"/>
          <a:ext cx="1962923" cy="162560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6873254" y="1219199"/>
        <a:ext cx="1962923" cy="162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BCEA4-14BC-41A6-AC31-AF59F02C277D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FE86A-8270-4C8F-8E4B-08721B026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8E5FE4-971C-4B9B-B836-16CE1420CDE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019516-2DF8-4095-978E-F67C9A0BE4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7270A0-7BFE-4DF6-A801-219D09C26A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99C3FD-A4FE-438E-A4C6-1C1524D14B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E8C39C-FB4F-4137-8EEF-1BB04A1B0CD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file:///C:\Users\Emi\Documents\FSU\Spring11\Senior%20Design%202\Spring%20Calculations.xmcd\Selection%2019%20401%20116%20458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olling_resistance" TargetMode="External"/><Relationship Id="rId2" Type="http://schemas.openxmlformats.org/officeDocument/2006/relationships/hyperlink" Target="http://www.wheelsofitaly.com/wiki/index.php/Regenerative_brak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pwizard.com/tire-friction-coefficient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Solar Car Phase II Design </a:t>
            </a:r>
            <a:b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Final Presentation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7010400" cy="1752600"/>
          </a:xfrm>
        </p:spPr>
        <p:txBody>
          <a:bodyPr numCol="3" rtlCol="0">
            <a:normAutofit fontScale="85000" lnSpcReduction="20000"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Engineers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Zachary </a:t>
            </a:r>
            <a:r>
              <a:rPr lang="en-US" sz="2000" dirty="0" err="1" smtClean="0">
                <a:solidFill>
                  <a:schemeClr val="tx1"/>
                </a:solidFill>
              </a:rPr>
              <a:t>Prisland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James Barge</a:t>
            </a:r>
          </a:p>
          <a:p>
            <a:pPr>
              <a:spcBef>
                <a:spcPct val="50000"/>
              </a:spcBef>
            </a:pPr>
            <a:r>
              <a:rPr lang="en-US" sz="2000" dirty="0" err="1" smtClean="0">
                <a:solidFill>
                  <a:schemeClr val="tx1"/>
                </a:solidFill>
              </a:rPr>
              <a:t>Shishir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Rajbhandari</a:t>
            </a:r>
            <a:r>
              <a:rPr lang="en-US" sz="2000" dirty="0" smtClean="0">
                <a:solidFill>
                  <a:schemeClr val="tx1"/>
                </a:solidFill>
              </a:rPr>
              <a:t>                </a:t>
            </a:r>
          </a:p>
          <a:p>
            <a:pPr>
              <a:spcBef>
                <a:spcPct val="50000"/>
              </a:spcBef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Engineers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Keith </a:t>
            </a:r>
            <a:r>
              <a:rPr lang="en-US" sz="2000" dirty="0" err="1" smtClean="0">
                <a:solidFill>
                  <a:schemeClr val="tx1"/>
                </a:solidFill>
              </a:rPr>
              <a:t>Dalick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Adrian </a:t>
            </a:r>
            <a:r>
              <a:rPr lang="en-US" sz="2000" dirty="0" err="1" smtClean="0">
                <a:solidFill>
                  <a:schemeClr val="tx1"/>
                </a:solidFill>
              </a:rPr>
              <a:t>Cires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Emiliano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Pantner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en-US" sz="2000" u="sng" dirty="0" smtClean="0"/>
          </a:p>
          <a:p>
            <a:pPr>
              <a:defRPr/>
            </a:pPr>
            <a:endParaRPr lang="en-US" sz="2000" u="sng" dirty="0" smtClean="0"/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 Engineers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/>
              <a:t>Nelson German </a:t>
            </a:r>
          </a:p>
          <a:p>
            <a:pPr>
              <a:defRPr/>
            </a:pPr>
            <a:r>
              <a:rPr lang="en-US" sz="2000" dirty="0" err="1" smtClean="0"/>
              <a:t>Rajat</a:t>
            </a:r>
            <a:r>
              <a:rPr lang="en-US" sz="2000" dirty="0" smtClean="0"/>
              <a:t> Deep </a:t>
            </a:r>
            <a:r>
              <a:rPr lang="en-US" sz="2000" dirty="0" err="1" smtClean="0"/>
              <a:t>Pradhan</a:t>
            </a:r>
            <a:endParaRPr lang="en-US" sz="2000" dirty="0" smtClean="0"/>
          </a:p>
          <a:p>
            <a:pPr>
              <a:spcBef>
                <a:spcPct val="50000"/>
              </a:spcBef>
            </a:pPr>
            <a:r>
              <a:rPr lang="en-US" sz="2000" dirty="0" smtClean="0"/>
              <a:t>Amanda Roberts</a:t>
            </a:r>
          </a:p>
          <a:p>
            <a:pPr>
              <a:spcBef>
                <a:spcPct val="50000"/>
              </a:spcBef>
            </a:pPr>
            <a:endParaRPr lang="en-US" sz="20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FSU_color_se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0332" y="4191000"/>
            <a:ext cx="2287468" cy="2286000"/>
          </a:xfrm>
          <a:prstGeom prst="ellipse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  <p:pic>
        <p:nvPicPr>
          <p:cNvPr id="5" name="Picture 4" descr="FAMU_color_se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439" y="4191000"/>
            <a:ext cx="2339961" cy="2286000"/>
          </a:xfrm>
          <a:prstGeom prst="ellipse">
            <a:avLst/>
          </a:prstGeom>
          <a:ln>
            <a:noFill/>
          </a:ln>
          <a:effectLst>
            <a:glow rad="101600">
              <a:srgbClr val="92D050">
                <a:alpha val="60000"/>
              </a:srgbClr>
            </a:glow>
            <a:softEdge rad="112500"/>
          </a:effectLst>
        </p:spPr>
      </p:pic>
      <p:pic>
        <p:nvPicPr>
          <p:cNvPr id="9" name="Picture 8" descr="solar 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9400" y="4191000"/>
            <a:ext cx="3581400" cy="2387600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Cylinder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Go-Kart master cylinder</a:t>
            </a:r>
          </a:p>
          <a:p>
            <a:r>
              <a:rPr lang="en-US" sz="2800" dirty="0"/>
              <a:t>Specifically designed for use with selected caliper</a:t>
            </a:r>
          </a:p>
          <a:p>
            <a:r>
              <a:rPr lang="en-US" sz="2800" dirty="0"/>
              <a:t>Features</a:t>
            </a:r>
          </a:p>
          <a:p>
            <a:pPr lvl="1"/>
            <a:r>
              <a:rPr lang="en-US" sz="2400" dirty="0"/>
              <a:t>Adjustable lever ratio</a:t>
            </a:r>
          </a:p>
          <a:p>
            <a:pPr lvl="1"/>
            <a:r>
              <a:rPr lang="en-US" sz="2400" dirty="0"/>
              <a:t>Lightweight aluminum </a:t>
            </a:r>
            <a:r>
              <a:rPr lang="en-US" sz="2400" dirty="0" smtClean="0"/>
              <a:t>cylinder</a:t>
            </a:r>
            <a:endParaRPr lang="en-US" sz="2400" dirty="0"/>
          </a:p>
        </p:txBody>
      </p:sp>
      <p:pic>
        <p:nvPicPr>
          <p:cNvPr id="11" name="Picture 5" descr="260-5520-l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286958"/>
            <a:ext cx="2285999" cy="2499230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38588"/>
            <a:ext cx="3276600" cy="2386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Pedal Cluster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New pedal cluster designed and fabricated</a:t>
            </a:r>
          </a:p>
          <a:p>
            <a:r>
              <a:rPr lang="en-US" sz="2800"/>
              <a:t>Coupling links to activate regenerative brake</a:t>
            </a:r>
          </a:p>
        </p:txBody>
      </p:sp>
      <p:pic>
        <p:nvPicPr>
          <p:cNvPr id="8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0049" y="1600200"/>
            <a:ext cx="2374901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206" y="3938588"/>
            <a:ext cx="3972588" cy="2187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Rotor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Brake rotor fabricated in machine shop</a:t>
            </a:r>
          </a:p>
          <a:p>
            <a:r>
              <a:rPr lang="en-US" sz="2800"/>
              <a:t>Static and thermal analysis using Solidworks simulation software</a:t>
            </a:r>
          </a:p>
        </p:txBody>
      </p:sp>
      <p:pic>
        <p:nvPicPr>
          <p:cNvPr id="1127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447800"/>
            <a:ext cx="3352800" cy="2439988"/>
          </a:xfrm>
        </p:spPr>
      </p:pic>
      <p:pic>
        <p:nvPicPr>
          <p:cNvPr id="112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648200"/>
            <a:ext cx="2447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16425"/>
            <a:ext cx="432435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Performance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Calculated vehicle deceleration: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Deceleration of 25.4 m/s^2</a:t>
            </a:r>
          </a:p>
          <a:p>
            <a:endParaRPr lang="en-US" dirty="0" smtClean="0"/>
          </a:p>
          <a:p>
            <a:r>
              <a:rPr lang="en-US" dirty="0" smtClean="0"/>
              <a:t>Stopping distance at 30 mph:</a:t>
            </a:r>
          </a:p>
          <a:p>
            <a:pPr lvl="1"/>
            <a:r>
              <a:rPr lang="en-US" dirty="0" smtClean="0"/>
              <a:t>12.4 ft</a:t>
            </a:r>
          </a:p>
          <a:p>
            <a:r>
              <a:rPr lang="en-US" dirty="0" smtClean="0"/>
              <a:t>Stopping </a:t>
            </a:r>
            <a:r>
              <a:rPr lang="en-US" dirty="0" smtClean="0"/>
              <a:t>distance </a:t>
            </a:r>
            <a:r>
              <a:rPr lang="en-US" dirty="0" smtClean="0"/>
              <a:t>at 50 </a:t>
            </a:r>
            <a:r>
              <a:rPr lang="en-US" dirty="0" smtClean="0"/>
              <a:t>mph:</a:t>
            </a:r>
          </a:p>
          <a:p>
            <a:pPr lvl="1"/>
            <a:r>
              <a:rPr lang="en-US" dirty="0" smtClean="0"/>
              <a:t>32.2 ft</a:t>
            </a:r>
          </a:p>
          <a:p>
            <a:pPr lvl="1"/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590800"/>
            <a:ext cx="12954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Steering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Steering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Steering components salvaged from last year’s car</a:t>
            </a:r>
          </a:p>
          <a:p>
            <a:r>
              <a:rPr lang="en-US" sz="2800"/>
              <a:t>6.1:1 gear ratio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962400"/>
            <a:ext cx="20002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60167"/>
            <a:ext cx="2971800" cy="242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734" y="4027347"/>
            <a:ext cx="3629532" cy="2010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4" t="13104" r="2686" b="11622"/>
          <a:stretch/>
        </p:blipFill>
        <p:spPr>
          <a:xfrm>
            <a:off x="3352800" y="5016004"/>
            <a:ext cx="2332256" cy="1606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016004"/>
            <a:ext cx="2251518" cy="1613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5656" y="3124200"/>
            <a:ext cx="2171700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ight Arrow 7"/>
          <p:cNvSpPr/>
          <p:nvPr/>
        </p:nvSpPr>
        <p:spPr>
          <a:xfrm>
            <a:off x="5913656" y="3429000"/>
            <a:ext cx="609600" cy="4572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913656" y="5562600"/>
            <a:ext cx="609600" cy="4572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15"/>
          <p:cNvSpPr txBox="1"/>
          <p:nvPr/>
        </p:nvSpPr>
        <p:spPr>
          <a:xfrm>
            <a:off x="3780056" y="259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6904256" y="2590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Emi\Documents\FSU\Fall10\SeniorDesign1\Phase 1\P923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1" r="4247" b="4189"/>
          <a:stretch/>
        </p:blipFill>
        <p:spPr bwMode="auto">
          <a:xfrm>
            <a:off x="3597177" y="3046602"/>
            <a:ext cx="2087880" cy="1692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3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Suspension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3" r="26914" b="6593"/>
          <a:stretch/>
        </p:blipFill>
        <p:spPr bwMode="auto">
          <a:xfrm>
            <a:off x="4876800" y="3657600"/>
            <a:ext cx="3503021" cy="2586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3733801"/>
            <a:ext cx="2531681" cy="241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276600" y="4648200"/>
            <a:ext cx="1143000" cy="762000"/>
          </a:xfrm>
          <a:prstGeom prst="rightArrow">
            <a:avLst/>
          </a:prstGeom>
          <a:solidFill>
            <a:schemeClr val="tx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0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4" t="7127" r="14562" b="5869"/>
          <a:stretch/>
        </p:blipFill>
        <p:spPr bwMode="auto">
          <a:xfrm>
            <a:off x="5867400" y="4129687"/>
            <a:ext cx="2945675" cy="251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MacPherson Strut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Double Wishbone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Strut-type shock</a:t>
            </a:r>
          </a:p>
          <a:p>
            <a:r>
              <a:rPr lang="en-US" dirty="0" smtClean="0"/>
              <a:t>Average handling</a:t>
            </a:r>
            <a:endParaRPr lang="en-US" dirty="0"/>
          </a:p>
          <a:p>
            <a:r>
              <a:rPr lang="en-US" dirty="0" smtClean="0"/>
              <a:t>Variation in camber angle</a:t>
            </a:r>
          </a:p>
          <a:p>
            <a:r>
              <a:rPr lang="en-US" dirty="0" smtClean="0"/>
              <a:t>High overall height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495800" y="2514600"/>
            <a:ext cx="4419599" cy="384572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/>
              <a:t>control over camber angle </a:t>
            </a:r>
            <a:endParaRPr lang="en-US" dirty="0" smtClean="0"/>
          </a:p>
          <a:p>
            <a:r>
              <a:rPr lang="en-US" dirty="0" smtClean="0"/>
              <a:t>Minimize </a:t>
            </a:r>
            <a:r>
              <a:rPr lang="en-US" dirty="0"/>
              <a:t>body roll and sway</a:t>
            </a:r>
          </a:p>
          <a:p>
            <a:r>
              <a:rPr lang="en-US" dirty="0"/>
              <a:t>More consistent steering </a:t>
            </a:r>
            <a:r>
              <a:rPr lang="en-US" dirty="0" smtClean="0"/>
              <a:t>feel</a:t>
            </a:r>
          </a:p>
          <a:p>
            <a:r>
              <a:rPr lang="en-US" dirty="0" smtClean="0"/>
              <a:t>Maintains wheel perpendicular to road surface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317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Coil Over </a:t>
            </a:r>
            <a:r>
              <a:rPr lang="en-US" dirty="0" smtClean="0"/>
              <a:t>Shock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Fox Racing </a:t>
            </a:r>
            <a:r>
              <a:rPr lang="en-US" dirty="0" err="1"/>
              <a:t>Shox</a:t>
            </a:r>
            <a:r>
              <a:rPr lang="en-US" dirty="0"/>
              <a:t> Vanilla R 05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Content Placeholder 6"/>
              <p:cNvSpPr>
                <a:spLocks noGrp="1"/>
              </p:cNvSpPr>
              <p:nvPr>
                <p:ph sz="quarter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Easy to integrate</a:t>
                </a:r>
              </a:p>
              <a:p>
                <a:r>
                  <a:rPr lang="en-US" dirty="0" smtClean="0"/>
                  <a:t>Easy to adjust and maintain</a:t>
                </a:r>
              </a:p>
              <a:p>
                <a:pPr lvl="1"/>
                <a:r>
                  <a:rPr lang="en-US" dirty="0" smtClean="0"/>
                  <a:t>Spring preload</a:t>
                </a:r>
              </a:p>
              <a:p>
                <a:pPr lvl="1"/>
                <a:r>
                  <a:rPr lang="en-US" dirty="0" smtClean="0"/>
                  <a:t>Rebound </a:t>
                </a:r>
                <a:r>
                  <a:rPr lang="en-US" dirty="0"/>
                  <a:t>damping</a:t>
                </a:r>
              </a:p>
              <a:p>
                <a:r>
                  <a:rPr lang="en-US" dirty="0" smtClean="0"/>
                  <a:t>Durable</a:t>
                </a:r>
              </a:p>
              <a:p>
                <a:r>
                  <a:rPr lang="en-US" dirty="0"/>
                  <a:t>Hooke’s </a:t>
                </a:r>
                <a:r>
                  <a:rPr lang="en-US" dirty="0" smtClean="0"/>
                  <a:t>Law: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𝐹</m:t>
                    </m:r>
                    <m:r>
                      <a:rPr lang="en-US" i="1">
                        <a:latin typeface="Cambria Math"/>
                      </a:rPr>
                      <m:t>=−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Statics: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𝑀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"/>
              </p:nvPr>
            </p:nvSpPr>
            <p:spPr>
              <a:blipFill rotWithShape="1">
                <a:blip r:embed="rId3" cstate="print"/>
                <a:stretch>
                  <a:fillRect l="-1207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2005 Fox Shox Vanilla R Coil Shock 7.875 X 500 X 2.3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04918" y="2514601"/>
            <a:ext cx="2500744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68340520"/>
              </p:ext>
            </p:extLst>
          </p:nvPr>
        </p:nvGraphicFramePr>
        <p:xfrm>
          <a:off x="1447800" y="5250659"/>
          <a:ext cx="1828800" cy="1073941"/>
        </p:xfrm>
        <a:graphic>
          <a:graphicData uri="http://schemas.openxmlformats.org/presentationml/2006/ole">
            <p:oleObj spid="_x0000_s64514" name="Mathcad" r:id="rId5" imgW="923925" imgH="542925" progId="Mathcad">
              <p:link updateAutomatic="1"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29200" y="5715000"/>
            <a:ext cx="3048000" cy="837152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200"/>
            </a:lvl1pPr>
            <a:lvl2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000"/>
            </a:lvl2pPr>
            <a:lvl3pPr indent="-246888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/>
            </a:lvl3pPr>
            <a:lvl4pPr marL="1188720" indent="-210312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600"/>
            </a:lvl4pPr>
            <a:lvl5pPr marL="1463040" indent="-210312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600"/>
            </a:lvl5pPr>
            <a:lvl6pPr marL="1737360" indent="-210312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baseline="0"/>
            </a:lvl7pPr>
            <a:lvl8pPr marL="2194560" indent="-182880">
              <a:spcBef>
                <a:spcPct val="20000"/>
              </a:spcBef>
              <a:buClr>
                <a:schemeClr val="tx2"/>
              </a:buClr>
              <a:buChar char="•"/>
              <a:defRPr kumimoji="0" sz="1600"/>
            </a:lvl8pPr>
            <a:lvl9pPr marL="2468880" indent="-182880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baseline="0"/>
            </a:lvl9pPr>
          </a:lstStyle>
          <a:p>
            <a:r>
              <a:rPr lang="en-US" dirty="0"/>
              <a:t>7.875 X 500 X 2.30</a:t>
            </a:r>
          </a:p>
          <a:p>
            <a:r>
              <a:rPr lang="en-US" dirty="0"/>
              <a:t>0.85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91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5" t="8772" r="5032" b="11166"/>
          <a:stretch/>
        </p:blipFill>
        <p:spPr bwMode="auto">
          <a:xfrm>
            <a:off x="336552" y="2353270"/>
            <a:ext cx="2178048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8"/>
          <a:stretch/>
        </p:blipFill>
        <p:spPr bwMode="auto">
          <a:xfrm>
            <a:off x="3184441" y="2291648"/>
            <a:ext cx="3140159" cy="166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662237" y="2880632"/>
            <a:ext cx="385763" cy="316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472237" y="2880632"/>
            <a:ext cx="385763" cy="316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Design Process</a:t>
            </a:r>
            <a:endParaRPr lang="en-US" dirty="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06" b="29901"/>
          <a:stretch/>
        </p:blipFill>
        <p:spPr bwMode="auto">
          <a:xfrm>
            <a:off x="6904765" y="2221955"/>
            <a:ext cx="1934435" cy="173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6552" y="4410670"/>
            <a:ext cx="210184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arm sketch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21076" y="4410670"/>
            <a:ext cx="242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suspension sketch with </a:t>
            </a:r>
            <a:r>
              <a:rPr lang="en-US" dirty="0" err="1" smtClean="0"/>
              <a:t>hardpoint</a:t>
            </a:r>
            <a:r>
              <a:rPr lang="en-US" dirty="0" smtClean="0"/>
              <a:t> locations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TextBox 26"/>
              <p:cNvSpPr txBox="1"/>
              <p:nvPr/>
            </p:nvSpPr>
            <p:spPr>
              <a:xfrm>
                <a:off x="6665118" y="4410670"/>
                <a:ext cx="225778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Simulation in MSC ADAMS/Car</a:t>
                </a:r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l-GR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Caster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/>
                  <a:t>0.0456°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el-GR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Camber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 </m:t>
                    </m:r>
                  </m:oMath>
                </a14:m>
                <a:r>
                  <a:rPr lang="en-US" dirty="0" smtClean="0"/>
                  <a:t>0.19</a:t>
                </a:r>
                <a:r>
                  <a:rPr lang="en-US" dirty="0" smtClean="0"/>
                  <a:t>°</a:t>
                </a:r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118" y="4410670"/>
                <a:ext cx="2257788" cy="1477328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2156" t="-2066" r="-80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1387476" y="4038600"/>
            <a:ext cx="0" cy="3720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857378" y="4038600"/>
            <a:ext cx="0" cy="3720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579167" y="4038600"/>
            <a:ext cx="0" cy="3720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06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066800" y="3665951"/>
            <a:ext cx="3886200" cy="2887249"/>
            <a:chOff x="2514600" y="3513551"/>
            <a:chExt cx="4212431" cy="3115849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598" y="5239676"/>
              <a:ext cx="2406433" cy="1389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885" y="4495800"/>
              <a:ext cx="2406432" cy="144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513551"/>
              <a:ext cx="1850231" cy="1820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3" r="26914" b="6593"/>
          <a:stretch/>
        </p:blipFill>
        <p:spPr bwMode="auto">
          <a:xfrm>
            <a:off x="6389029" y="4800142"/>
            <a:ext cx="2432907" cy="1796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5334001" y="5544419"/>
            <a:ext cx="725870" cy="316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Design Process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203587" y="1617938"/>
            <a:ext cx="2935782" cy="1430062"/>
            <a:chOff x="809896" y="3676589"/>
            <a:chExt cx="3254830" cy="1733611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803" y="4038600"/>
              <a:ext cx="2079197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896" y="3676589"/>
              <a:ext cx="1824037" cy="1177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89528"/>
              <a:ext cx="788126" cy="1720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3998847" y="3436408"/>
            <a:ext cx="1908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 on upright, upper control arm, and lower control arm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17847" y="1738140"/>
            <a:ext cx="2935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3D models of upright, upper control arm, and lower control arm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651329" y="4267405"/>
            <a:ext cx="190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Product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628265" y="3115849"/>
            <a:ext cx="304800" cy="465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27" idx="1"/>
          </p:cNvCxnSpPr>
          <p:nvPr/>
        </p:nvCxnSpPr>
        <p:spPr>
          <a:xfrm flipH="1">
            <a:off x="3139369" y="2199805"/>
            <a:ext cx="47847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6" idx="1"/>
          </p:cNvCxnSpPr>
          <p:nvPr/>
        </p:nvCxnSpPr>
        <p:spPr>
          <a:xfrm flipH="1">
            <a:off x="3733800" y="4036573"/>
            <a:ext cx="265047" cy="430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403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Suspension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4" t="13104" r="2686" b="11622"/>
          <a:stretch/>
        </p:blipFill>
        <p:spPr>
          <a:xfrm>
            <a:off x="698788" y="3733801"/>
            <a:ext cx="3539067" cy="243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ight Arrow 10"/>
          <p:cNvSpPr/>
          <p:nvPr/>
        </p:nvSpPr>
        <p:spPr>
          <a:xfrm>
            <a:off x="4343400" y="4648200"/>
            <a:ext cx="838200" cy="60999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C:\Users\Emi\Documents\FSU\Spring11\Senior Design 2\Pictures\P101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250142" cy="243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26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Trailing Arm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Allows </a:t>
            </a:r>
            <a:r>
              <a:rPr lang="en-US" dirty="0"/>
              <a:t>the rear to swing up and down</a:t>
            </a:r>
          </a:p>
          <a:p>
            <a:r>
              <a:rPr lang="en-US" dirty="0"/>
              <a:t>No side-to-side scrubbing</a:t>
            </a:r>
          </a:p>
          <a:p>
            <a:r>
              <a:rPr lang="en-US" dirty="0"/>
              <a:t>Only allows the wheel to move up and </a:t>
            </a:r>
            <a:r>
              <a:rPr lang="en-US" dirty="0" smtClean="0"/>
              <a:t>down</a:t>
            </a:r>
          </a:p>
          <a:p>
            <a:endParaRPr lang="en-US" dirty="0"/>
          </a:p>
        </p:txBody>
      </p:sp>
      <p:pic>
        <p:nvPicPr>
          <p:cNvPr id="1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800600" y="2514600"/>
            <a:ext cx="3964654" cy="2973491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06156284"/>
              </p:ext>
            </p:extLst>
          </p:nvPr>
        </p:nvGraphicFramePr>
        <p:xfrm>
          <a:off x="10985500" y="4075113"/>
          <a:ext cx="5259388" cy="4064000"/>
        </p:xfrm>
        <a:graphic>
          <a:graphicData uri="http://schemas.openxmlformats.org/presentationml/2006/ole">
            <p:oleObj spid="_x0000_s65538" name="Part" r:id="rId4" imgW="10058040" imgH="77724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578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to Current Desig</a:t>
            </a:r>
            <a:r>
              <a:rPr lang="en-US" dirty="0"/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Similar design to Phase </a:t>
            </a:r>
            <a:r>
              <a:rPr lang="en-US" dirty="0" smtClean="0"/>
              <a:t>I</a:t>
            </a:r>
          </a:p>
          <a:p>
            <a:pPr lvl="1"/>
            <a:r>
              <a:rPr lang="en-US" dirty="0" smtClean="0"/>
              <a:t>Bulky</a:t>
            </a:r>
          </a:p>
          <a:p>
            <a:pPr lvl="1"/>
            <a:r>
              <a:rPr lang="en-US" dirty="0" smtClean="0"/>
              <a:t>Supported on one side of wheel</a:t>
            </a:r>
            <a:endParaRPr lang="en-US" dirty="0"/>
          </a:p>
          <a:p>
            <a:r>
              <a:rPr lang="en-US" dirty="0"/>
              <a:t>New design</a:t>
            </a:r>
          </a:p>
          <a:p>
            <a:pPr lvl="1"/>
            <a:r>
              <a:rPr lang="en-US" dirty="0"/>
              <a:t>More compact</a:t>
            </a:r>
          </a:p>
          <a:p>
            <a:pPr lvl="1"/>
            <a:r>
              <a:rPr lang="en-US" dirty="0"/>
              <a:t>Supports the single rear wheel with motor on both sides</a:t>
            </a:r>
          </a:p>
          <a:p>
            <a:pPr lvl="1"/>
            <a:r>
              <a:rPr lang="en-US" dirty="0"/>
              <a:t>Welded square aluminum tubing</a:t>
            </a:r>
          </a:p>
          <a:p>
            <a:endParaRPr lang="en-US" dirty="0"/>
          </a:p>
        </p:txBody>
      </p:sp>
      <p:pic>
        <p:nvPicPr>
          <p:cNvPr id="5" name="Picture 2" descr="C:\Users\Emi\Documents\FSU\Spring11\Senior Design 2\Pictures\P101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788661"/>
            <a:ext cx="3581400" cy="2688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4" t="13104" r="2686" b="11622"/>
          <a:stretch/>
        </p:blipFill>
        <p:spPr>
          <a:xfrm>
            <a:off x="4648200" y="1905000"/>
            <a:ext cx="2133600" cy="1469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Bent-Up Arrow 6"/>
          <p:cNvSpPr/>
          <p:nvPr/>
        </p:nvSpPr>
        <p:spPr>
          <a:xfrm rot="10800000" flipH="1">
            <a:off x="6858000" y="2639780"/>
            <a:ext cx="533400" cy="1017820"/>
          </a:xfrm>
          <a:prstGeom prst="bentUpArrow">
            <a:avLst>
              <a:gd name="adj1" fmla="val 25000"/>
              <a:gd name="adj2" fmla="val 23571"/>
              <a:gd name="adj3" fmla="val 3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76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Coil Over </a:t>
            </a:r>
            <a:r>
              <a:rPr lang="en-US" dirty="0" smtClean="0"/>
              <a:t>Shock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Koni</a:t>
            </a:r>
            <a:r>
              <a:rPr lang="en-US" dirty="0" smtClean="0"/>
              <a:t> </a:t>
            </a:r>
            <a:r>
              <a:rPr lang="en-US" dirty="0"/>
              <a:t>8212-1408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Easy to integrate</a:t>
            </a:r>
          </a:p>
          <a:p>
            <a:r>
              <a:rPr lang="en-US" dirty="0" smtClean="0"/>
              <a:t>Easy to adjust and maintain</a:t>
            </a:r>
          </a:p>
          <a:p>
            <a:pPr lvl="1"/>
            <a:r>
              <a:rPr lang="en-US" dirty="0" smtClean="0"/>
              <a:t>Spring preload</a:t>
            </a:r>
          </a:p>
          <a:p>
            <a:pPr lvl="1"/>
            <a:r>
              <a:rPr lang="en-US" dirty="0" smtClean="0"/>
              <a:t>Rebound </a:t>
            </a:r>
            <a:r>
              <a:rPr lang="en-US" dirty="0"/>
              <a:t>damping</a:t>
            </a:r>
          </a:p>
          <a:p>
            <a:r>
              <a:rPr lang="en-US" dirty="0" smtClean="0"/>
              <a:t>Durable</a:t>
            </a:r>
          </a:p>
          <a:p>
            <a:r>
              <a:rPr lang="en-US" dirty="0" smtClean="0"/>
              <a:t>From Phase I</a:t>
            </a:r>
          </a:p>
          <a:p>
            <a:r>
              <a:rPr lang="en-US" dirty="0" smtClean="0"/>
              <a:t>600 </a:t>
            </a:r>
            <a:r>
              <a:rPr lang="en-US" dirty="0" err="1" smtClean="0"/>
              <a:t>lb</a:t>
            </a:r>
            <a:r>
              <a:rPr lang="en-US" dirty="0" smtClean="0"/>
              <a:t>/in</a:t>
            </a:r>
            <a:endParaRPr lang="en-US" dirty="0"/>
          </a:p>
        </p:txBody>
      </p:sp>
      <p:pic>
        <p:nvPicPr>
          <p:cNvPr id="27" name="Picture 4" descr="C:\Users\Emi\Documents\FSU\Spring11\Senior Design 2\Pictures\P1010023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95" t="7500" r="38104" b="36450"/>
          <a:stretch/>
        </p:blipFill>
        <p:spPr bwMode="auto">
          <a:xfrm>
            <a:off x="6045675" y="2514600"/>
            <a:ext cx="1240474" cy="384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43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Generation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Regenerative Braking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Designed to collect as much kinetic energy as possible</a:t>
            </a:r>
          </a:p>
          <a:p>
            <a:r>
              <a:rPr lang="en-US" dirty="0" smtClean="0"/>
              <a:t>31.3%, estimated efficiency over time for hybrid cars</a:t>
            </a:r>
            <a:endParaRPr lang="en-US" dirty="0"/>
          </a:p>
        </p:txBody>
      </p:sp>
      <p:pic>
        <p:nvPicPr>
          <p:cNvPr id="58370" name="Picture 2" descr="http://gm-volt.com/forum/attachment.php?attachmentid=112&amp;d=12133655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133600"/>
            <a:ext cx="4800600" cy="41148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PowerFilm</a:t>
            </a:r>
            <a:r>
              <a:rPr lang="en-US" dirty="0" smtClean="0"/>
              <a:t> PT15-300 Solar Panel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Data</a:t>
                      </a:r>
                      <a:r>
                        <a:rPr lang="en-US" sz="1400" baseline="0" dirty="0" smtClean="0"/>
                        <a:t> Sheet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Observed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Voltage (OC)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19.0 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20.0 V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 (SC)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240 </a:t>
                      </a:r>
                      <a:r>
                        <a:rPr lang="en-US" sz="1400" dirty="0" err="1" smtClean="0"/>
                        <a:t>mA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262 </a:t>
                      </a:r>
                      <a:r>
                        <a:rPr lang="en-US" sz="1400" dirty="0" err="1" smtClean="0"/>
                        <a:t>mA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Loaded</a:t>
                      </a:r>
                      <a:r>
                        <a:rPr lang="en-US" sz="1400" baseline="0" dirty="0" smtClean="0"/>
                        <a:t> Voltage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15.4 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Loaded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</a:t>
                      </a:r>
                      <a:r>
                        <a:rPr lang="en-US" sz="1400" dirty="0" err="1" smtClean="0"/>
                        <a:t>mA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Ideal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4.56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5.25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W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Loaded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3.08 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Efficiency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7.88 %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9.07 %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Thermal</a:t>
                      </a:r>
                      <a:r>
                        <a:rPr lang="en-US" sz="1400" baseline="0" dirty="0" smtClean="0"/>
                        <a:t> Efficiency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-0.2 %/</a:t>
                      </a:r>
                      <a:r>
                        <a:rPr lang="en-US" sz="1400" baseline="30000" dirty="0" smtClean="0"/>
                        <a:t>0</a:t>
                      </a:r>
                      <a:r>
                        <a:rPr lang="en-US" sz="1400" baseline="0" dirty="0" smtClean="0"/>
                        <a:t>C (over 25 </a:t>
                      </a:r>
                      <a:r>
                        <a:rPr lang="en-US" sz="1400" baseline="30000" dirty="0" smtClean="0"/>
                        <a:t>0</a:t>
                      </a:r>
                      <a:r>
                        <a:rPr lang="en-US" sz="1400" baseline="0" dirty="0" smtClean="0"/>
                        <a:t>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Panel</a:t>
                      </a:r>
                      <a:r>
                        <a:rPr lang="en-US" sz="1400" baseline="0" dirty="0" smtClean="0"/>
                        <a:t> Size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9.5” x 11.8”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3.3 oz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PT15-300 Flexible Solar Panel 15.4V @ 200mA&#10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60" t="2513" r="1887" b="10944"/>
          <a:stretch>
            <a:fillRect/>
          </a:stretch>
        </p:blipFill>
        <p:spPr bwMode="auto">
          <a:xfrm>
            <a:off x="181232" y="2743200"/>
            <a:ext cx="4085968" cy="31242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Array in Operation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3886200" cy="3715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</a:tblGrid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Series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~100 V</a:t>
                      </a:r>
                      <a:endParaRPr lang="en-US" dirty="0"/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Parallel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~4.19 A</a:t>
                      </a:r>
                      <a:endParaRPr lang="en-US" dirty="0"/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Array</a:t>
                      </a:r>
                      <a:r>
                        <a:rPr lang="en-US" baseline="0" dirty="0" smtClean="0"/>
                        <a:t>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 W</a:t>
                      </a:r>
                      <a:endParaRPr lang="en-US" dirty="0"/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Losses</a:t>
                      </a:r>
                      <a:r>
                        <a:rPr lang="en-US" baseline="0" dirty="0" smtClean="0"/>
                        <a:t> to 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Losses to angling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126 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30754">
                <a:tc>
                  <a:txBody>
                    <a:bodyPr/>
                    <a:lstStyle/>
                    <a:p>
                      <a:r>
                        <a:rPr lang="en-US" dirty="0" smtClean="0"/>
                        <a:t>Usable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281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ASC designates 6 m</a:t>
            </a:r>
            <a:r>
              <a:rPr lang="en-US" baseline="30000" dirty="0" smtClean="0"/>
              <a:t>2 </a:t>
            </a:r>
          </a:p>
          <a:p>
            <a:r>
              <a:rPr lang="en-US" dirty="0" smtClean="0"/>
              <a:t>82 possible panels</a:t>
            </a:r>
          </a:p>
          <a:p>
            <a:r>
              <a:rPr lang="en-US" dirty="0" smtClean="0"/>
              <a:t>5 panels per series</a:t>
            </a:r>
          </a:p>
          <a:p>
            <a:r>
              <a:rPr lang="en-US" dirty="0" smtClean="0"/>
              <a:t>16 parallel sets</a:t>
            </a:r>
          </a:p>
          <a:p>
            <a:r>
              <a:rPr lang="en-US" dirty="0" smtClean="0"/>
              <a:t>Operating temperature ~50 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</a:p>
          <a:p>
            <a:r>
              <a:rPr lang="en-US" dirty="0" smtClean="0"/>
              <a:t>28% power loss due to lack of perpendicular facing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of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1"/>
          <a:lstStyle/>
          <a:p>
            <a:pPr>
              <a:buNone/>
            </a:pPr>
            <a:r>
              <a:rPr lang="en-US" u="sng" dirty="0" smtClean="0"/>
              <a:t>Phase I Design</a:t>
            </a:r>
          </a:p>
          <a:p>
            <a:r>
              <a:rPr lang="en-US" dirty="0" smtClean="0"/>
              <a:t>Steel chassis frame with three wheels</a:t>
            </a:r>
          </a:p>
          <a:p>
            <a:r>
              <a:rPr lang="en-US" dirty="0" smtClean="0"/>
              <a:t>~900lbs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u="sng" dirty="0" smtClean="0"/>
              <a:t>Phase II Design</a:t>
            </a:r>
          </a:p>
          <a:p>
            <a:r>
              <a:rPr lang="en-US" dirty="0" err="1" smtClean="0"/>
              <a:t>Monocoque</a:t>
            </a:r>
            <a:r>
              <a:rPr lang="en-US" dirty="0" smtClean="0"/>
              <a:t> </a:t>
            </a:r>
            <a:r>
              <a:rPr lang="en-US" dirty="0" err="1" smtClean="0"/>
              <a:t>Unibody</a:t>
            </a:r>
            <a:endParaRPr lang="en-US" dirty="0" smtClean="0"/>
          </a:p>
          <a:p>
            <a:r>
              <a:rPr lang="en-US" dirty="0" smtClean="0"/>
              <a:t>509 lbs</a:t>
            </a:r>
          </a:p>
          <a:p>
            <a:r>
              <a:rPr lang="en-US" dirty="0" smtClean="0"/>
              <a:t>Made from Carbon Fiber</a:t>
            </a:r>
          </a:p>
          <a:p>
            <a:r>
              <a:rPr lang="en-US" dirty="0" smtClean="0"/>
              <a:t>Aerodynamic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505200" y="5181600"/>
            <a:ext cx="914400" cy="6858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44" y="4495800"/>
            <a:ext cx="2787656" cy="1967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 l="3558" t="22236" b="23329"/>
          <a:stretch>
            <a:fillRect/>
          </a:stretch>
        </p:blipFill>
        <p:spPr bwMode="auto">
          <a:xfrm>
            <a:off x="4648200" y="4800600"/>
            <a:ext cx="4310743" cy="1447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904999"/>
          <a:ext cx="82296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DC : DC Converter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Array</a:t>
                      </a:r>
                      <a:r>
                        <a:rPr lang="en-US" baseline="0" dirty="0" smtClean="0"/>
                        <a:t> Voltage  (V)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V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Array Current  (A)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1.25  A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Nominal Battery Voltage (V)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 V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DC Link</a:t>
                      </a:r>
                      <a:r>
                        <a:rPr lang="en-US" baseline="0" dirty="0" smtClean="0"/>
                        <a:t> Voltage (V)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126 V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Duty Cycle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36.5 %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(kHz)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kHz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 Inductor (</a:t>
                      </a:r>
                      <a:r>
                        <a:rPr lang="en-US" dirty="0" err="1" smtClean="0"/>
                        <a:t>mH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7.3 </a:t>
                      </a:r>
                      <a:r>
                        <a:rPr lang="en-US" dirty="0" err="1" smtClean="0"/>
                        <a:t>mH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Capacitor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uF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221 </a:t>
                      </a:r>
                      <a:r>
                        <a:rPr lang="en-US" dirty="0" err="1" smtClean="0"/>
                        <a:t>uF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IGBT with</a:t>
                      </a:r>
                      <a:r>
                        <a:rPr lang="en-US" baseline="0" dirty="0" smtClean="0"/>
                        <a:t> anti-parallel diode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Switch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Non – Linear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Required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 Model</a:t>
            </a:r>
            <a:endParaRPr lang="en-US" dirty="0"/>
          </a:p>
        </p:txBody>
      </p:sp>
      <p:pic>
        <p:nvPicPr>
          <p:cNvPr id="5" name="Content Placeholder 4" descr="Solar_Array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143000"/>
            <a:ext cx="85344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Solar Array – Converter –  Battery</a:t>
            </a:r>
            <a:endParaRPr lang="en-US" dirty="0"/>
          </a:p>
        </p:txBody>
      </p:sp>
      <p:pic>
        <p:nvPicPr>
          <p:cNvPr id="4" name="Content Placeholder 3" descr="Solar_Boost_R_lo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5410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pic>
        <p:nvPicPr>
          <p:cNvPr id="7" name="Content Placeholder 6" descr="V_PV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828800"/>
            <a:ext cx="7848600" cy="2209799"/>
          </a:xfrm>
        </p:spPr>
      </p:pic>
      <p:pic>
        <p:nvPicPr>
          <p:cNvPr id="8" name="Picture 7" descr="I_P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267200"/>
            <a:ext cx="792480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905000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V_PV (V)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343400"/>
            <a:ext cx="9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I_PV (A)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pic>
        <p:nvPicPr>
          <p:cNvPr id="4" name="Content Placeholder 3" descr="I_Lin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752600"/>
            <a:ext cx="8153400" cy="2209800"/>
          </a:xfrm>
        </p:spPr>
      </p:pic>
      <p:pic>
        <p:nvPicPr>
          <p:cNvPr id="5" name="Picture 4" descr="I_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191000"/>
            <a:ext cx="8077200" cy="2362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82880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I_Line</a:t>
            </a:r>
            <a:r>
              <a:rPr lang="en-US" dirty="0" smtClean="0"/>
              <a:t> (A)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41960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I_Load</a:t>
            </a:r>
            <a:r>
              <a:rPr lang="en-US" dirty="0" smtClean="0"/>
              <a:t> (A)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ALGORITHM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Incremental Conductance </a:t>
            </a:r>
            <a:r>
              <a:rPr lang="en-US" dirty="0" err="1" smtClean="0"/>
              <a:t>Algo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Content Placeholder 8" descr="flowchart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2174874"/>
            <a:ext cx="4435376" cy="468312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Maximum Power Point Curve</a:t>
            </a:r>
            <a:endParaRPr lang="en-US" dirty="0"/>
          </a:p>
        </p:txBody>
      </p:sp>
      <p:pic>
        <p:nvPicPr>
          <p:cNvPr id="10" name="Content Placeholder 9" descr="mpp_2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5801" y="2577504"/>
            <a:ext cx="4419600" cy="40518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BLOCK DIAGRAM</a:t>
            </a:r>
            <a:endParaRPr lang="en-US" dirty="0"/>
          </a:p>
        </p:txBody>
      </p:sp>
      <p:pic>
        <p:nvPicPr>
          <p:cNvPr id="9" name="Content Placeholder 8" descr="Picture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82296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Circuit Diagram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8" name="Content Placeholder 7" descr="Electrical Devic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86000"/>
            <a:ext cx="4343400" cy="4038600"/>
          </a:xfrm>
        </p:spPr>
      </p:pic>
      <p:pic>
        <p:nvPicPr>
          <p:cNvPr id="7" name="Content Placeholder 6" descr="Relay Box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2400" y="2286000"/>
            <a:ext cx="4343400" cy="4038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Tensile Testing   12K Carbon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2362200"/>
          <a:ext cx="8229600" cy="3200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647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Ultimate Testing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MPa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Tensile</a:t>
                      </a:r>
                      <a:r>
                        <a:rPr lang="en-US" baseline="0" dirty="0" smtClean="0"/>
                        <a:t> Modulus (</a:t>
                      </a:r>
                      <a:r>
                        <a:rPr lang="en-US" baseline="0" dirty="0" err="1" smtClean="0"/>
                        <a:t>GPa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Elongation (%)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149.40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5.18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154.22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4.39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3.337</a:t>
                      </a:r>
                      <a:endParaRPr lang="en-US" dirty="0"/>
                    </a:p>
                  </a:txBody>
                  <a:tcPr/>
                </a:tc>
              </a:tr>
              <a:tr h="558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Thundersky</a:t>
            </a:r>
            <a:r>
              <a:rPr lang="en-US" dirty="0" smtClean="0"/>
              <a:t> LiFePO</a:t>
            </a:r>
            <a:r>
              <a:rPr lang="en-US" baseline="-25000" dirty="0" smtClean="0"/>
              <a:t>4</a:t>
            </a:r>
            <a:r>
              <a:rPr lang="en-US" dirty="0" smtClean="0"/>
              <a:t> Batteries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30 battery cells in series</a:t>
            </a:r>
          </a:p>
          <a:p>
            <a:r>
              <a:rPr lang="en-US" dirty="0" smtClean="0"/>
              <a:t>96 V nominal operating voltage</a:t>
            </a:r>
          </a:p>
          <a:p>
            <a:r>
              <a:rPr lang="en-US" dirty="0" smtClean="0"/>
              <a:t>3840 </a:t>
            </a:r>
            <a:r>
              <a:rPr lang="en-US" dirty="0" err="1" smtClean="0"/>
              <a:t>Wh</a:t>
            </a:r>
            <a:r>
              <a:rPr lang="en-US" dirty="0" smtClean="0"/>
              <a:t> of energy storage</a:t>
            </a:r>
          </a:p>
          <a:p>
            <a:r>
              <a:rPr lang="en-US" dirty="0" smtClean="0"/>
              <a:t>Cell module connected to each battery</a:t>
            </a:r>
          </a:p>
          <a:p>
            <a:r>
              <a:rPr lang="en-US" dirty="0" smtClean="0"/>
              <a:t>Battery Management System (BMS)</a:t>
            </a:r>
          </a:p>
          <a:p>
            <a:endParaRPr lang="en-US" dirty="0"/>
          </a:p>
        </p:txBody>
      </p:sp>
      <p:graphicFrame>
        <p:nvGraphicFramePr>
          <p:cNvPr id="14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Protection Type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Restraining Value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 V</a:t>
                      </a:r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Under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V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Current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Temperature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°C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Dashboard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From 8 switches down to 3 switches</a:t>
            </a:r>
          </a:p>
          <a:p>
            <a:r>
              <a:rPr lang="en-US" dirty="0" smtClean="0"/>
              <a:t>Eliminated superfluous display elements</a:t>
            </a:r>
          </a:p>
          <a:p>
            <a:r>
              <a:rPr lang="en-US" dirty="0" smtClean="0"/>
              <a:t>Overall simpler driving</a:t>
            </a:r>
            <a:endParaRPr lang="en-US" dirty="0"/>
          </a:p>
        </p:txBody>
      </p:sp>
      <p:pic>
        <p:nvPicPr>
          <p:cNvPr id="10" name="Content Placeholder 9" descr="Dashboar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8866" r="24528" b="20888"/>
          <a:stretch>
            <a:fillRect/>
          </a:stretch>
        </p:blipFill>
        <p:spPr>
          <a:xfrm>
            <a:off x="118533" y="2667000"/>
            <a:ext cx="4377267" cy="32766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Utilized proper wire gauging based on AWG table</a:t>
            </a:r>
          </a:p>
          <a:p>
            <a:r>
              <a:rPr lang="en-US" dirty="0" smtClean="0"/>
              <a:t>Added 3 normally open relays</a:t>
            </a:r>
          </a:p>
          <a:p>
            <a:r>
              <a:rPr lang="en-US" dirty="0" smtClean="0"/>
              <a:t>Added 10 more fuses to the system </a:t>
            </a:r>
          </a:p>
          <a:p>
            <a:r>
              <a:rPr lang="en-US" dirty="0" smtClean="0"/>
              <a:t>Used quick disconnects between all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Charge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Dashboard display</a:t>
            </a:r>
          </a:p>
          <a:p>
            <a:r>
              <a:rPr lang="en-US" dirty="0" smtClean="0"/>
              <a:t>Battery fuel gauge</a:t>
            </a:r>
          </a:p>
          <a:p>
            <a:r>
              <a:rPr lang="en-US" dirty="0" smtClean="0"/>
              <a:t>Shunt line current measurements</a:t>
            </a:r>
          </a:p>
          <a:p>
            <a:r>
              <a:rPr lang="en-US" dirty="0" smtClean="0"/>
              <a:t>Pre-</a:t>
            </a:r>
            <a:r>
              <a:rPr lang="en-US" dirty="0" err="1" smtClean="0"/>
              <a:t>scaler</a:t>
            </a:r>
            <a:r>
              <a:rPr lang="en-US" dirty="0" smtClean="0"/>
              <a:t> for potential measurement</a:t>
            </a:r>
          </a:p>
          <a:p>
            <a:r>
              <a:rPr lang="en-US" dirty="0" smtClean="0"/>
              <a:t>Ring terminal for battery temperature</a:t>
            </a:r>
          </a:p>
        </p:txBody>
      </p:sp>
      <p:pic>
        <p:nvPicPr>
          <p:cNvPr id="10" name="Content Placeholder 9" descr="E-Xpert-pro-displa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1" y="1796988"/>
            <a:ext cx="3650464" cy="3394932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Assumptions:</a:t>
            </a:r>
          </a:p>
          <a:p>
            <a:r>
              <a:rPr lang="en-US" sz="2000" dirty="0" smtClean="0"/>
              <a:t>.004 Tire Friction Coefficient (Dry Pavement)</a:t>
            </a:r>
          </a:p>
          <a:p>
            <a:r>
              <a:rPr lang="en-US" sz="2000" dirty="0" smtClean="0"/>
              <a:t>.07 Air Drag Coefficient</a:t>
            </a:r>
          </a:p>
          <a:p>
            <a:r>
              <a:rPr lang="en-US" sz="2000" dirty="0" smtClean="0"/>
              <a:t>1.164 kg/m</a:t>
            </a:r>
            <a:r>
              <a:rPr lang="en-US" sz="2000" baseline="30000" dirty="0" smtClean="0"/>
              <a:t>3 </a:t>
            </a:r>
            <a:r>
              <a:rPr lang="en-US" sz="2000" dirty="0" smtClean="0"/>
              <a:t>Air Density (86 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F)</a:t>
            </a:r>
          </a:p>
          <a:p>
            <a:r>
              <a:rPr lang="en-US" sz="2000" dirty="0" smtClean="0"/>
              <a:t>13.41 m/s (30 mph)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Calculations: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Weight of Car 230 kg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Normal Force 2256 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Reference Area  .9365 m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Rolling Frictional Force 9.024 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Air Drag Force  6.861 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1800" dirty="0" smtClean="0"/>
              <a:t>Total opposing forces 15.885 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Consumption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213 W needed to overcome opposing forces at 30 mph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30 W for 3 relays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281 W generated by solar panels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38 W net gain during daylight hours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Permanent daylight operation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sz="20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sz="2000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/>
              <a:t>628 W needed to overcome opposing forces at 50 mph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2000" dirty="0" smtClean="0">
                <a:solidFill>
                  <a:srgbClr val="FF0000"/>
                </a:solidFill>
              </a:rPr>
              <a:t>377 W</a:t>
            </a:r>
            <a:r>
              <a:rPr lang="en-US" sz="2000" dirty="0" smtClean="0"/>
              <a:t> net loss during daylight hours</a:t>
            </a:r>
          </a:p>
          <a:p>
            <a:r>
              <a:rPr lang="en-US" sz="2000" dirty="0" smtClean="0"/>
              <a:t>10.19 hours of operation</a:t>
            </a:r>
          </a:p>
          <a:p>
            <a:r>
              <a:rPr lang="en-US" sz="2000" dirty="0" smtClean="0"/>
              <a:t>500 mile range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&amp;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52400" y="1889860"/>
          <a:ext cx="4343400" cy="4587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2171700"/>
              </a:tblGrid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Body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$8,820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Suspension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$622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Braking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$944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r>
                        <a:rPr lang="en-US" baseline="0" dirty="0" smtClean="0"/>
                        <a:t> Generation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$4,734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$674</a:t>
                      </a:r>
                      <a:endParaRPr lang="en-US" dirty="0"/>
                    </a:p>
                  </a:txBody>
                  <a:tcPr marL="72243" marR="72243"/>
                </a:tc>
              </a:tr>
              <a:tr h="661663">
                <a:tc>
                  <a:txBody>
                    <a:bodyPr/>
                    <a:lstStyle/>
                    <a:p>
                      <a:r>
                        <a:rPr lang="en-US" dirty="0" smtClean="0"/>
                        <a:t>Management</a:t>
                      </a:r>
                      <a:r>
                        <a:rPr lang="en-US" baseline="0" dirty="0" smtClean="0"/>
                        <a:t> System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$938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Grand Total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$16,732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Donations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$12,031</a:t>
                      </a:r>
                      <a:endParaRPr lang="en-US" dirty="0"/>
                    </a:p>
                  </a:txBody>
                  <a:tcPr marL="72243" marR="72243"/>
                </a:tc>
              </a:tr>
              <a:tr h="392548">
                <a:tc>
                  <a:txBody>
                    <a:bodyPr/>
                    <a:lstStyle/>
                    <a:p>
                      <a:r>
                        <a:rPr lang="en-US" dirty="0" smtClean="0"/>
                        <a:t>Net Total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$4701</a:t>
                      </a:r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Budget given by University: $5,000</a:t>
            </a:r>
          </a:p>
          <a:p>
            <a:r>
              <a:rPr lang="en-US" sz="1600" dirty="0" smtClean="0"/>
              <a:t>Donations Received: $12,031</a:t>
            </a:r>
          </a:p>
          <a:p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24400" y="3124200"/>
            <a:ext cx="4325405" cy="3657905"/>
            <a:chOff x="6014005" y="5478165"/>
            <a:chExt cx="3054100" cy="1379835"/>
          </a:xfrm>
        </p:grpSpPr>
        <p:pic>
          <p:nvPicPr>
            <p:cNvPr id="15" name="Picture 14" descr="Flex Solar Cell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2430" y="5933535"/>
              <a:ext cx="1234437" cy="303580"/>
            </a:xfrm>
            <a:prstGeom prst="rect">
              <a:avLst/>
            </a:prstGeom>
          </p:spPr>
        </p:pic>
        <p:pic>
          <p:nvPicPr>
            <p:cNvPr id="16" name="Picture 15" descr="HPMU 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66750" y="6464800"/>
              <a:ext cx="680850" cy="242397"/>
            </a:xfrm>
            <a:prstGeom prst="rect">
              <a:avLst/>
            </a:prstGeom>
          </p:spPr>
        </p:pic>
        <p:pic>
          <p:nvPicPr>
            <p:cNvPr id="17" name="Picture 16" descr="IESES 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2645" y="5780433"/>
              <a:ext cx="625460" cy="630867"/>
            </a:xfrm>
            <a:prstGeom prst="rect">
              <a:avLst/>
            </a:prstGeom>
          </p:spPr>
        </p:pic>
        <p:pic>
          <p:nvPicPr>
            <p:cNvPr id="18" name="Picture 17" descr="MSC Software 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52430" y="5554060"/>
              <a:ext cx="1159571" cy="283687"/>
            </a:xfrm>
            <a:prstGeom prst="rect">
              <a:avLst/>
            </a:prstGeom>
          </p:spPr>
        </p:pic>
        <p:pic>
          <p:nvPicPr>
            <p:cNvPr id="19" name="Picture 18" descr="Reichold Logo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9900" y="5857640"/>
              <a:ext cx="1058999" cy="305986"/>
            </a:xfrm>
            <a:prstGeom prst="rect">
              <a:avLst/>
            </a:prstGeom>
          </p:spPr>
        </p:pic>
        <p:pic>
          <p:nvPicPr>
            <p:cNvPr id="20" name="Picture 19" descr="Solid Works Logo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2955" y="6313010"/>
              <a:ext cx="839878" cy="458115"/>
            </a:xfrm>
            <a:prstGeom prst="rect">
              <a:avLst/>
            </a:prstGeom>
          </p:spPr>
        </p:pic>
        <p:pic>
          <p:nvPicPr>
            <p:cNvPr id="21" name="Picture 20" descr="Wilwood 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7800" y="6260591"/>
              <a:ext cx="826680" cy="597409"/>
            </a:xfrm>
            <a:prstGeom prst="rect">
              <a:avLst/>
            </a:prstGeom>
          </p:spPr>
        </p:pic>
        <p:pic>
          <p:nvPicPr>
            <p:cNvPr id="22" name="Picture 21" descr="ss_logo.png"/>
            <p:cNvPicPr>
              <a:picLocks noChangeAspect="1"/>
            </p:cNvPicPr>
            <p:nvPr/>
          </p:nvPicPr>
          <p:blipFill>
            <a:blip r:embed="rId9" cstate="print"/>
            <a:srcRect b="-6290"/>
            <a:stretch>
              <a:fillRect/>
            </a:stretch>
          </p:blipFill>
          <p:spPr>
            <a:xfrm>
              <a:off x="6014005" y="6174946"/>
              <a:ext cx="763525" cy="683054"/>
            </a:xfrm>
            <a:prstGeom prst="rect">
              <a:avLst/>
            </a:prstGeom>
          </p:spPr>
        </p:pic>
        <p:pic>
          <p:nvPicPr>
            <p:cNvPr id="23" name="Picture 22" descr="Hexcel Log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0855" y="5478165"/>
              <a:ext cx="725648" cy="303580"/>
            </a:xfrm>
            <a:prstGeom prst="rect">
              <a:avLst/>
            </a:prstGeom>
          </p:spPr>
        </p:pic>
      </p:grp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System level design review	</a:t>
            </a:r>
            <a:r>
              <a:rPr lang="en-US" sz="2800" dirty="0"/>
              <a:t> </a:t>
            </a:r>
            <a:r>
              <a:rPr lang="en-US" sz="2800" dirty="0" smtClean="0"/>
              <a:t>   		November 15, 2010</a:t>
            </a:r>
          </a:p>
          <a:p>
            <a:r>
              <a:rPr lang="en-US" sz="2800" dirty="0" smtClean="0"/>
              <a:t>(November 15, 2010)</a:t>
            </a:r>
            <a:endParaRPr lang="en-US" sz="2800" dirty="0"/>
          </a:p>
          <a:p>
            <a:r>
              <a:rPr lang="en-US" sz="2800" dirty="0" smtClean="0"/>
              <a:t>Assemble lower body				December 16, 2010 </a:t>
            </a:r>
            <a:r>
              <a:rPr lang="en-US" sz="2800" dirty="0" smtClean="0">
                <a:solidFill>
                  <a:srgbClr val="FF0000"/>
                </a:solidFill>
              </a:rPr>
              <a:t>(February 2, 2011)</a:t>
            </a:r>
            <a:endParaRPr lang="en-US" sz="2800" dirty="0" smtClean="0"/>
          </a:p>
          <a:p>
            <a:r>
              <a:rPr lang="en-US" sz="2800" dirty="0" smtClean="0"/>
              <a:t>Assemble upper body				January 21, 2011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(March 3, 2011)</a:t>
            </a:r>
          </a:p>
          <a:p>
            <a:r>
              <a:rPr lang="en-US" sz="2800" dirty="0" smtClean="0"/>
              <a:t>Detailed design review and test plan		January 27, 2011</a:t>
            </a:r>
          </a:p>
          <a:p>
            <a:r>
              <a:rPr lang="en-US" sz="2800" dirty="0" smtClean="0"/>
              <a:t>(January 27, 2011)</a:t>
            </a:r>
          </a:p>
          <a:p>
            <a:r>
              <a:rPr lang="en-US" sz="2800" dirty="0" smtClean="0"/>
              <a:t>Configure lower body				February 21, 2011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(March 19, 2011)</a:t>
            </a:r>
          </a:p>
          <a:p>
            <a:r>
              <a:rPr lang="en-US" sz="2800" dirty="0" smtClean="0"/>
              <a:t>Install solar arrays				February 23, 2011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(TBD)</a:t>
            </a:r>
          </a:p>
          <a:p>
            <a:r>
              <a:rPr lang="en-US" sz="2800" dirty="0" smtClean="0"/>
              <a:t>Total body configuration				March 15, 2011</a:t>
            </a:r>
          </a:p>
          <a:p>
            <a:pPr>
              <a:buNone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(March 30, 2011)</a:t>
            </a:r>
            <a:r>
              <a:rPr lang="en-US" sz="2800" dirty="0" smtClean="0"/>
              <a:t>	</a:t>
            </a:r>
          </a:p>
          <a:p>
            <a:r>
              <a:rPr lang="en-US" sz="2800" dirty="0" smtClean="0"/>
              <a:t>Final testing					March 29, 2011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(April 1, 2011)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Carbon Fiber Body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1371600"/>
          <a:ext cx="8839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43000" y="5562600"/>
            <a:ext cx="6705600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Vacuum Bagging Infusion Process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am Pi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041400"/>
            <a:ext cx="7162800" cy="47752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76600" y="5943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Questions?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2759075" y="2124075"/>
          <a:ext cx="3624263" cy="4048125"/>
        </p:xfrm>
        <a:graphic>
          <a:graphicData uri="http://schemas.openxmlformats.org/presentationml/2006/ole">
            <p:oleObj spid="_x0000_s1026" name="Equation" r:id="rId3" imgW="977760" imgH="1091880" progId="Equation.3">
              <p:embed/>
            </p:oleObj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Websites Referenced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http://www.wheelsofitaly.com/wiki/index.php/Regenerative_brake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http://en.wikipedia.org/wiki/Rolling_resistance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http://hpwizard.com/tire-friction-coefficient.html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Braking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Braking System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Hydraulic disc brake system</a:t>
            </a:r>
          </a:p>
          <a:p>
            <a:r>
              <a:rPr lang="en-US" sz="2800"/>
              <a:t>Sponsored by Wilwood Engineering</a:t>
            </a:r>
          </a:p>
          <a:p>
            <a:r>
              <a:rPr lang="en-US" sz="2800"/>
              <a:t>Disc brakes installed on front two wheels</a:t>
            </a:r>
          </a:p>
          <a:p>
            <a:endParaRPr lang="en-US" sz="2800"/>
          </a:p>
        </p:txBody>
      </p:sp>
      <p:pic>
        <p:nvPicPr>
          <p:cNvPr id="6" name="Picture 6" descr="wilwoo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276" y="2667000"/>
            <a:ext cx="3150747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Caliper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Go kart brake caliper</a:t>
            </a:r>
          </a:p>
          <a:p>
            <a:r>
              <a:rPr lang="en-US" sz="2800"/>
              <a:t>Suitable for solar car’s lightweight</a:t>
            </a:r>
          </a:p>
          <a:p>
            <a:r>
              <a:rPr lang="en-US" sz="2800"/>
              <a:t>Features:</a:t>
            </a:r>
          </a:p>
          <a:p>
            <a:pPr lvl="1"/>
            <a:r>
              <a:rPr lang="en-US" sz="2400"/>
              <a:t>Self retracting and adjusting piston</a:t>
            </a:r>
          </a:p>
          <a:p>
            <a:pPr lvl="1"/>
            <a:r>
              <a:rPr lang="en-US" sz="2400"/>
              <a:t>Steel piston for reduced heat transfer</a:t>
            </a:r>
          </a:p>
          <a:p>
            <a:endParaRPr lang="en-US" sz="2800"/>
          </a:p>
        </p:txBody>
      </p:sp>
      <p:pic>
        <p:nvPicPr>
          <p:cNvPr id="6150" name="Picture 6" descr="Billet_Go-Kart-l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371600"/>
            <a:ext cx="2867025" cy="2344738"/>
          </a:xfrm>
          <a:noFill/>
          <a:ln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86200"/>
            <a:ext cx="3303588" cy="249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Pads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Sintered metallic brake pads</a:t>
            </a:r>
          </a:p>
          <a:p>
            <a:r>
              <a:rPr lang="en-US" sz="2800" dirty="0"/>
              <a:t>High friction brake </a:t>
            </a:r>
            <a:r>
              <a:rPr lang="en-US" sz="2800" dirty="0" smtClean="0"/>
              <a:t>pads</a:t>
            </a:r>
          </a:p>
          <a:p>
            <a:r>
              <a:rPr lang="en-US" sz="2800" dirty="0" smtClean="0"/>
              <a:t>Little change of friction due to high temperatures</a:t>
            </a:r>
            <a:endParaRPr lang="en-US" sz="2800" dirty="0"/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981200"/>
            <a:ext cx="3829050" cy="992188"/>
          </a:xfrm>
          <a:noFill/>
          <a:ln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733800"/>
            <a:ext cx="3810000" cy="1370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720</TotalTime>
  <Words>1060</Words>
  <Application>Microsoft Office PowerPoint</Application>
  <PresentationFormat>On-screen Show (4:3)</PresentationFormat>
  <Paragraphs>369</Paragraphs>
  <Slides>52</Slides>
  <Notes>2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Flow</vt:lpstr>
      <vt:lpstr>C:\Users\Emi\Documents\FSU\Spring11\Senior Design 2\Spring Calculations.xmcd\Selection 19 401 116 458</vt:lpstr>
      <vt:lpstr>Equation</vt:lpstr>
      <vt:lpstr>Part</vt:lpstr>
      <vt:lpstr>Solar Car Phase II Design  Final Presentation</vt:lpstr>
      <vt:lpstr>Body</vt:lpstr>
      <vt:lpstr>Design of Frame</vt:lpstr>
      <vt:lpstr>Tensile Testing   12K Carbon</vt:lpstr>
      <vt:lpstr>Carbon Fiber Body</vt:lpstr>
      <vt:lpstr>Braking System</vt:lpstr>
      <vt:lpstr>Braking System</vt:lpstr>
      <vt:lpstr>Brake Caliper</vt:lpstr>
      <vt:lpstr>Brake Pads</vt:lpstr>
      <vt:lpstr>Master Cylinder</vt:lpstr>
      <vt:lpstr>Pedal Cluster</vt:lpstr>
      <vt:lpstr>Brake Rotor</vt:lpstr>
      <vt:lpstr>Brake Performance</vt:lpstr>
      <vt:lpstr>Steering</vt:lpstr>
      <vt:lpstr>Steering</vt:lpstr>
      <vt:lpstr>Suspension</vt:lpstr>
      <vt:lpstr>Front Suspension</vt:lpstr>
      <vt:lpstr>Options</vt:lpstr>
      <vt:lpstr>Shock</vt:lpstr>
      <vt:lpstr>Slide 20</vt:lpstr>
      <vt:lpstr>Slide 21</vt:lpstr>
      <vt:lpstr>Rear Suspension</vt:lpstr>
      <vt:lpstr>Single Trailing Arm</vt:lpstr>
      <vt:lpstr>Phase I to Current Design</vt:lpstr>
      <vt:lpstr>Shock</vt:lpstr>
      <vt:lpstr>Power Generation System</vt:lpstr>
      <vt:lpstr>Regenerative Braking</vt:lpstr>
      <vt:lpstr>PowerFilm PT15-300 Solar Panel</vt:lpstr>
      <vt:lpstr>Full Array in Operation</vt:lpstr>
      <vt:lpstr>MPPT</vt:lpstr>
      <vt:lpstr>Solar Array Model</vt:lpstr>
      <vt:lpstr>Solar Array – Converter –  Battery</vt:lpstr>
      <vt:lpstr>Simulation Results</vt:lpstr>
      <vt:lpstr>Simulation Results</vt:lpstr>
      <vt:lpstr>MPPT ALGORITHM </vt:lpstr>
      <vt:lpstr>MPPT BLOCK DIAGRAM</vt:lpstr>
      <vt:lpstr>Control System</vt:lpstr>
      <vt:lpstr>Circuit Diagram</vt:lpstr>
      <vt:lpstr>Implementation</vt:lpstr>
      <vt:lpstr>Thundersky LiFePO4 Batteries</vt:lpstr>
      <vt:lpstr>New Dashboard</vt:lpstr>
      <vt:lpstr>Safety Equipment</vt:lpstr>
      <vt:lpstr>Management System</vt:lpstr>
      <vt:lpstr>State of Charge</vt:lpstr>
      <vt:lpstr>Force Calculations</vt:lpstr>
      <vt:lpstr>Power Consumption</vt:lpstr>
      <vt:lpstr>Budget &amp; Schedule</vt:lpstr>
      <vt:lpstr>Budget</vt:lpstr>
      <vt:lpstr>Major Milestones</vt:lpstr>
      <vt:lpstr>Slide 50</vt:lpstr>
      <vt:lpstr>Equations</vt:lpstr>
      <vt:lpstr>Websites Referenced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#2  Solar Car Project</dc:title>
  <dc:creator>Zach</dc:creator>
  <cp:lastModifiedBy>cmstest</cp:lastModifiedBy>
  <cp:revision>76</cp:revision>
  <dcterms:created xsi:type="dcterms:W3CDTF">2011-02-08T21:45:22Z</dcterms:created>
  <dcterms:modified xsi:type="dcterms:W3CDTF">2011-04-13T16:00:47Z</dcterms:modified>
</cp:coreProperties>
</file>